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8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5A6B"/>
    <a:srgbClr val="F37200"/>
    <a:srgbClr val="A0C56E"/>
    <a:srgbClr val="4D9CD1"/>
    <a:srgbClr val="990000"/>
    <a:srgbClr val="0066CC"/>
    <a:srgbClr val="B41800"/>
    <a:srgbClr val="808080"/>
    <a:srgbClr val="006600"/>
    <a:srgbClr val="FFC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8"/>
    <p:restoredTop sz="94645"/>
  </p:normalViewPr>
  <p:slideViewPr>
    <p:cSldViewPr snapToGrid="0">
      <p:cViewPr varScale="1">
        <p:scale>
          <a:sx n="118" d="100"/>
          <a:sy n="118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E8A1E-FEE5-034B-A4D1-7CA9499B3037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ACEE8-8F38-4C42-A1AF-75AC12E3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0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BADB-C0F0-9F03-10DE-B5E7D7A2D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8A3FB-1BA6-E50E-7B2C-723CF26EC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9DA0-0FBE-6373-BAB7-8C991935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6278-A700-8F40-BF2E-BA9A30216B4B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7F19-95CD-7666-BE69-D8A747F0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0BD96-D00D-CC60-39CE-D150E8F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856D-44FC-EB08-9B8B-3953DFF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FBCC4-03EB-E2D6-3F70-212C9B91E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106F9-91EE-A262-9DBE-CE8C89AD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6C01-3513-3740-A7D4-4A248F9E3128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683E-E668-BCEF-9447-37E56E2A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1BE22-6B41-5806-B538-ADD57E0D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2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E9A13-9E15-921A-759E-735ECD00C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D1BC-B397-7AE3-5830-280FF63C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4A19-2CAF-E9D3-03BB-590453D3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2DE4D-B0B5-B145-9EA4-71AABF89B65B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A16C-E5F0-3A1D-9C86-24E5A487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AF0-EA89-B746-68CA-F6307475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C6F3-52F4-C0FC-3916-80815AF9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9D3EC-D42C-1455-30D5-469BFC6C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4EF2-CA70-5070-1E81-2BE23ED1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64F9-5654-F449-90F6-EC80F2802D96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CB9E-55A0-9C7E-FA2C-9383EAEA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25C58-DE8D-0F1D-36C3-381E025D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3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2229-F3EE-7D2C-0A4F-BE598313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9E01F-EE69-E33F-C81B-797F3B098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6B9AD-1F64-C156-5BB4-C698CF80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47B-30F3-C247-9B28-8A57ABCDD046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7A6-DF18-EFDC-9659-D769845D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267-70FC-85A3-1704-6CE9D954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B3B-FD08-CE67-D934-3C65DC40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BD94-097E-88F5-6DEA-BF8730857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7AB59-8ED6-E124-1BB5-D9FDB4953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328FB-45F9-8927-79CB-876996BB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CEEA-920F-9A40-94CE-3E4436A89EAC}" type="datetime1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E490B-AD5D-3A63-DCE6-6B231060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5C37C-024B-2FFA-6A75-980B6773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6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28A5-37AE-C39E-0377-D60B0FAC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DEFD6-CC30-CD73-F0BC-2A10B48B1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F3EF8-9412-60F4-C228-6F4B4D0BF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64B7A-82D3-CE5D-442F-B79BC9171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F639C-A926-4F34-2BB5-1D380F645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DD248D-CB0D-52B7-4E66-B240146C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A29D-78C3-5646-86F4-46DCA7CDD0D9}" type="datetime1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419E8-7C72-E858-0D99-931B4939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8822B-3525-1A58-3186-85586628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B700-86A6-1B83-04A8-E9CC87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246EA-0839-9B96-3421-C4B4D618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F86E-EAC2-7642-9190-9E6A298D191B}" type="datetime1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5CE86-5C3A-E8FB-8763-CCC1D97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D57B6-FF00-10BF-D909-6A314419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1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57FE7-51D1-42D0-29BB-3DD4DB95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F002-37F1-3943-A6E3-E207B173C1A1}" type="datetime1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2F5B4-368F-6E9B-C616-02E0A671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1B574-C4D5-BC1D-38CE-6574420E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8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63DE-CBF0-CC97-14D0-0FF32B60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80C0-0A29-74EA-FC42-0B741214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01D71-18FF-030E-5C86-CF3655EFD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9372B-3A7C-C74A-8742-DABBD7D7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952C-9111-384F-B065-B366ABB239EE}" type="datetime1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39317-CCB8-77AB-F46F-5D9B392B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4A5C1-BE47-F8B5-C0D5-28183183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7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A9E3-4A8C-55D6-F435-984A1395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7D59F-A72E-2090-CB7C-8AAB9FDBC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73D2E-E31D-66D9-14B4-A974F0496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C6255-8318-EAB3-863A-BA3DFAAB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1B-23DF-CE45-903D-00B973313CDC}" type="datetime1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07FDC-7B5E-CE4C-239B-705724FC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DDBD2-DB78-2148-C141-6B80E7FC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25427-8309-8E62-17D2-74585E1B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89F78-5140-1452-AF90-BC172F0D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63423-311D-2518-6A88-F53D4A011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E95CD6-6E82-BD4D-887F-34A0F6466F3D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35E11-A91F-1DDE-1AB6-7BDBBA77A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D23F-938C-E490-442F-B655696B1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1.xml"/><Relationship Id="rId4" Type="http://schemas.microsoft.com/office/2007/relationships/media" Target="../media/media3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P4"/><Relationship Id="rId13" Type="http://schemas.openxmlformats.org/officeDocument/2006/relationships/image" Target="../media/image55.png"/><Relationship Id="rId3" Type="http://schemas.microsoft.com/office/2007/relationships/media" Target="../media/media5.MP4"/><Relationship Id="rId7" Type="http://schemas.microsoft.com/office/2007/relationships/media" Target="../media/media7.MP4"/><Relationship Id="rId12" Type="http://schemas.openxmlformats.org/officeDocument/2006/relationships/image" Target="../media/image5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53.png"/><Relationship Id="rId5" Type="http://schemas.microsoft.com/office/2007/relationships/media" Target="../media/media6.MP4"/><Relationship Id="rId10" Type="http://schemas.openxmlformats.org/officeDocument/2006/relationships/image" Target="../media/image52.png"/><Relationship Id="rId4" Type="http://schemas.openxmlformats.org/officeDocument/2006/relationships/video" Target="../media/media5.MP4"/><Relationship Id="rId9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2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D1A45A-AF04-59CC-FD4D-1BE9D6CD5177}"/>
              </a:ext>
            </a:extLst>
          </p:cNvPr>
          <p:cNvSpPr>
            <a:spLocks/>
          </p:cNvSpPr>
          <p:nvPr/>
        </p:nvSpPr>
        <p:spPr>
          <a:xfrm>
            <a:off x="973282" y="522513"/>
            <a:ext cx="10245436" cy="1152144"/>
          </a:xfrm>
          <a:prstGeom prst="round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 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Control with No Dynamic Regret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86124-C85B-DC6E-185B-B1F2172CF705}"/>
              </a:ext>
            </a:extLst>
          </p:cNvPr>
          <p:cNvSpPr txBox="1"/>
          <p:nvPr/>
        </p:nvSpPr>
        <p:spPr>
          <a:xfrm>
            <a:off x="3766457" y="2057295"/>
            <a:ext cx="465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Hongyu Zhou,  Vasileios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8D55A-2556-3FC6-2149-7E74F1E6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053" y="2877786"/>
            <a:ext cx="2010681" cy="2010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3FBB7-7571-4971-9679-5363926A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67" y="2877786"/>
            <a:ext cx="1997276" cy="2010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4024E-D8A0-E76F-6AC0-1AE8AE898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09249"/>
            <a:ext cx="7772400" cy="16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ACB8-332A-986C-5C39-88DEB70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9662DA-DB6F-16F3-C05D-0EDD57D3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125833"/>
            <a:ext cx="11201416" cy="2303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CBD39F-6BC1-EC91-562E-0A554167CCE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Suboptimality Metric against Optimal Control Policies in Hindsight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9C536-35EB-10D8-2D30-B0462A3AAE4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2D50960-DDAC-3779-3198-F418734F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A75425F-A6C9-4A33-1F26-ABF1E143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9F666E-8ECC-7C97-BBDB-2D12DC43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21DAF-1F7B-273A-925E-CDC13AE0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713232"/>
            <a:ext cx="11201416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F81DA-6E17-0E96-4547-6069184A2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42" y="1369985"/>
            <a:ext cx="10827316" cy="1805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2CCE8-C080-83E0-E813-AA690950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42" y="4034945"/>
            <a:ext cx="9906000" cy="13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5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9202-B7E2-E11A-CD48-4CEBCB7B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B108C6-3FB5-5DD9-DD22-E2224A9B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073677"/>
            <a:ext cx="6378388" cy="11415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26441-9975-D173-7D64-F98CBE0CE8F1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70B35-4BA4-8570-53BA-4C9B1C3A291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83E9F1A-3B2D-1D5A-5A71-BC41C600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5159750-053C-6A6D-BB2B-07B667D6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EAFA5F-B860-83C3-6981-A7738DD4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3BC009-69CC-6D67-299B-2A23C0B9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66960"/>
            <a:ext cx="8630663" cy="1521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7FE757-2EA2-9733-96F1-953A520BDDDB}"/>
              </a:ext>
            </a:extLst>
          </p:cNvPr>
          <p:cNvSpPr txBox="1"/>
          <p:nvPr/>
        </p:nvSpPr>
        <p:spPr>
          <a:xfrm>
            <a:off x="3380874" y="879945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038CF-FA75-396B-155D-76BA571D0FDF}"/>
              </a:ext>
            </a:extLst>
          </p:cNvPr>
          <p:cNvSpPr txBox="1"/>
          <p:nvPr/>
        </p:nvSpPr>
        <p:spPr>
          <a:xfrm>
            <a:off x="1933079" y="3017564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E0B836-F52E-1A42-82B1-B226EE751C06}"/>
              </a:ext>
            </a:extLst>
          </p:cNvPr>
          <p:cNvCxnSpPr>
            <a:cxnSpLocks/>
          </p:cNvCxnSpPr>
          <p:nvPr/>
        </p:nvCxnSpPr>
        <p:spPr>
          <a:xfrm>
            <a:off x="182880" y="620819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8C593-2C1C-4335-3BB6-F55384DA823E}"/>
              </a:ext>
            </a:extLst>
          </p:cNvPr>
          <p:cNvSpPr txBox="1"/>
          <p:nvPr/>
        </p:nvSpPr>
        <p:spPr>
          <a:xfrm>
            <a:off x="182880" y="6183395"/>
            <a:ext cx="1052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Sánchez-Sánchez et al., '18; Carron et al., RAL '19; Torrente et al., RAL '21; Shi et al., ICRA '19; O’Connell, et al., SR '22; …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Goel et al., '20; Sabag et al., ACC '21; Goel et al., L4DC '21; Martin et al., L4DC '22; Didier et al., L-CSS '22; Zhou et al., CDC '23; …</a:t>
            </a:r>
          </a:p>
        </p:txBody>
      </p:sp>
    </p:spTree>
    <p:extLst>
      <p:ext uri="{BB962C8B-B14F-4D97-AF65-F5344CB8AC3E}">
        <p14:creationId xmlns:p14="http://schemas.microsoft.com/office/powerpoint/2010/main" val="238031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54C03-3ABE-48CA-3D30-CD3C3A443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B4BE5-CA8F-AAD2-5D75-7901B13E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072384"/>
            <a:ext cx="7772400" cy="1578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524A94-733B-2D5A-5198-E08BC39627DA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229B8-A6D2-2C25-B039-D1F618E72EA8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A04C51D-E4B1-D02D-7799-53075B09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A8E0BA4-D42E-3D77-9168-9D86F606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05F1131-0473-3AC0-A6A4-DB03830C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9524C-F4AF-B91E-7B77-C4C5119E8B0E}"/>
              </a:ext>
            </a:extLst>
          </p:cNvPr>
          <p:cNvSpPr txBox="1"/>
          <p:nvPr/>
        </p:nvSpPr>
        <p:spPr>
          <a:xfrm>
            <a:off x="2177716" y="879945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7520B7-045D-2113-05ED-D58805E4A919}"/>
              </a:ext>
            </a:extLst>
          </p:cNvPr>
          <p:cNvSpPr txBox="1"/>
          <p:nvPr/>
        </p:nvSpPr>
        <p:spPr>
          <a:xfrm>
            <a:off x="2967792" y="3017564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4E69E-ED4E-AADD-1151-71892EA4865A}"/>
              </a:ext>
            </a:extLst>
          </p:cNvPr>
          <p:cNvCxnSpPr>
            <a:cxnSpLocks/>
          </p:cNvCxnSpPr>
          <p:nvPr/>
        </p:nvCxnSpPr>
        <p:spPr>
          <a:xfrm>
            <a:off x="182880" y="620819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ED5911-6383-272C-5D03-FFC98AF3BF24}"/>
              </a:ext>
            </a:extLst>
          </p:cNvPr>
          <p:cNvSpPr txBox="1"/>
          <p:nvPr/>
        </p:nvSpPr>
        <p:spPr>
          <a:xfrm>
            <a:off x="182880" y="6183395"/>
            <a:ext cx="1052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Slotine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'91; Krstic, et al., '95; Ioannou et al., '96; Tal et al., TCST '20; Wu, et al., '23; Das et al., '24; Jia, et al., TRO '23; …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Agarwal et al., ICML  '19; Hazan et al., ALT '20;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L4DC '23; Zhou et al., CDC '23; Zhou et al., RAL '23; 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20665-D4E4-F4BC-7D30-6A3DE0250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65792"/>
            <a:ext cx="9860745" cy="11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6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9DB1-C4E0-0FCC-55DA-EE91C4E7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20EAF-C70D-0B76-FF37-3C1853E38514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Simultaneous Sys-ID and MPC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375B0-05B8-310E-D1E9-8998F36E229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E755067-C27D-EBFC-519E-1B2D6D4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B284F37-26E8-EE76-3CF4-9D7A3135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F37CF9-BEFB-2307-3F31-6A4631B4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4EA7D-13EB-ED1E-6953-145163EF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08451"/>
            <a:ext cx="9184105" cy="5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4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4813-8D56-B47E-572F-CEE4F426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DE54A-6B6D-6FFE-45B7-8F76BFB69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411583"/>
            <a:ext cx="11201416" cy="885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8C4D1E-44C1-6349-7CF2-FF645AE2C98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Dynamic Regret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148C6A-0C71-1932-FD43-01D69AD4D33D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1812CC6-8187-4DD8-9A3F-1737E04B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F999217-E7D5-AB01-1BC1-7DD1F45E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F9D8B5C-1DEE-68F5-2DAE-38ABFF21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86C4F-017A-BEE5-1B99-B99A151A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3" y="1615122"/>
            <a:ext cx="7306734" cy="471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B468A-00DD-80CB-5D86-B0054A83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2" y="99557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BDD230-F438-2D4D-C3C8-88BBB607EF83}"/>
              </a:ext>
            </a:extLst>
          </p:cNvPr>
          <p:cNvSpPr txBox="1"/>
          <p:nvPr/>
        </p:nvSpPr>
        <p:spPr>
          <a:xfrm>
            <a:off x="495276" y="984142"/>
            <a:ext cx="2537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 [TRO '25]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ACD8E-5953-78DC-8B24-7123AF3E2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76" y="2839051"/>
            <a:ext cx="9856455" cy="765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300DC-8D2C-5EAB-B078-C3D152FAE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76" y="4377801"/>
            <a:ext cx="4640309" cy="10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00585-DDBA-1E59-579D-48F5FA40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AF8CC9-730F-4B52-3C02-672A6612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411583"/>
            <a:ext cx="11201416" cy="28518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BC9B18-298E-63A4-3170-3786C055E46B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1E82B-8640-F350-BBA3-51572706FFB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4C76976-C1E4-D521-BCB9-6877327B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8539D7-BB96-98A1-F9F0-F5045D63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7D7B0C8-79E6-95E0-A0FA-E49DDE15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58970-8D5D-C0B2-02E5-4FE1900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99557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B229A6-B703-202D-4DE1-AB855CE95A0F}"/>
              </a:ext>
            </a:extLst>
          </p:cNvPr>
          <p:cNvSpPr txBox="1"/>
          <p:nvPr/>
        </p:nvSpPr>
        <p:spPr>
          <a:xfrm>
            <a:off x="495276" y="984142"/>
            <a:ext cx="3505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(Value Function</a:t>
            </a:r>
            <a:r>
              <a:rPr lang="en-US" sz="2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159FDE-BB2F-F747-B7B5-9D139372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1705344"/>
            <a:ext cx="9633949" cy="23389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843B6A-2D5B-C859-321B-18B2038944C3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3AD768-BC14-88C6-2AA1-13D5AFD8E316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et al, TAC '05</a:t>
            </a:r>
          </a:p>
        </p:txBody>
      </p:sp>
    </p:spTree>
    <p:extLst>
      <p:ext uri="{BB962C8B-B14F-4D97-AF65-F5344CB8AC3E}">
        <p14:creationId xmlns:p14="http://schemas.microsoft.com/office/powerpoint/2010/main" val="38748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F970C-F411-ACCC-53F8-56394568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BB82C-1906-8809-2816-76B6A342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240133"/>
            <a:ext cx="11201416" cy="20174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721A16-D50E-0CDD-BCE8-97C440458D68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52C3E-B764-AD23-DD96-92836E553137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706360-2A02-D129-3B10-8C801EE5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0D1C5F4-4338-CD2E-BE3D-7A2A46E5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F592AEE-086E-0DD2-837B-3AD1BDDF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2A432-D286-F4D7-16A4-2BD0EBE9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82412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42F126-3F67-33DA-4681-22BFCD898E23}"/>
              </a:ext>
            </a:extLst>
          </p:cNvPr>
          <p:cNvSpPr txBox="1"/>
          <p:nvPr/>
        </p:nvSpPr>
        <p:spPr>
          <a:xfrm>
            <a:off x="495276" y="812692"/>
            <a:ext cx="4465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(Stability Condition)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FA4E8C-66D5-2332-8DC5-D08014FCCC2D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6BE760-1C49-BE30-5BC3-CB92B2245A73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et al, TAC '05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2B6D0A-F96C-AF0C-59BA-C4B3AB26F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4931388"/>
            <a:ext cx="7772400" cy="1188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EA0DF-6D6D-1457-DB9C-D9378CA06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3" y="1436903"/>
            <a:ext cx="8523487" cy="1702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0C8CC0-CBC3-032A-1FE3-61997D59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894781"/>
            <a:ext cx="11201416" cy="6711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CFAF6-6EFA-FBDC-53BF-7657FF27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478769"/>
            <a:ext cx="11201400" cy="53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A57757-2C7C-243E-1178-C9D55C181E0A}"/>
              </a:ext>
            </a:extLst>
          </p:cNvPr>
          <p:cNvSpPr txBox="1"/>
          <p:nvPr/>
        </p:nvSpPr>
        <p:spPr>
          <a:xfrm>
            <a:off x="495284" y="3467339"/>
            <a:ext cx="4465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(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Lipschitzness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E572B-A46B-F7E2-B4B1-FB977897F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73" y="4077750"/>
            <a:ext cx="7772400" cy="2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9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84CFC-FEBD-CD0A-B0E0-9BBE9AF1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D7DFF1-C548-8F59-D0A9-E6B312BE6E8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FD978-ACC4-750B-CA27-52C371A01DD8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FB2AC4A-915F-D9FB-5316-0E11E370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D21CCB2-ED77-21CE-DBE4-21C9CCC2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AC86D98-CD04-0C21-BDAA-DDAD1D36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AA7E0-E798-06D0-543D-4CD992CDC535}"/>
              </a:ext>
            </a:extLst>
          </p:cNvPr>
          <p:cNvSpPr txBox="1"/>
          <p:nvPr/>
        </p:nvSpPr>
        <p:spPr>
          <a:xfrm>
            <a:off x="182880" y="1007491"/>
            <a:ext cx="86182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Stabilize the cart-pole around the upright position of the pole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parameters (pole length &amp; mass, cart mass) are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E6E74-AE16-8714-3642-4C032207AFD5}"/>
              </a:ext>
            </a:extLst>
          </p:cNvPr>
          <p:cNvSpPr txBox="1"/>
          <p:nvPr/>
        </p:nvSpPr>
        <p:spPr>
          <a:xfrm>
            <a:off x="182880" y="3071544"/>
            <a:ext cx="111984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Non-stochastic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(ii) Gaussian Process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CC84A3-D0E6-DF41-5D1B-0C3F4AA6EEB8}"/>
              </a:ext>
            </a:extLst>
          </p:cNvPr>
          <p:cNvCxnSpPr>
            <a:cxnSpLocks/>
          </p:cNvCxnSpPr>
          <p:nvPr/>
        </p:nvCxnSpPr>
        <p:spPr>
          <a:xfrm>
            <a:off x="182880" y="621213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7D58BC-2A77-26B6-D712-FFFECE1B35AB}"/>
              </a:ext>
            </a:extLst>
          </p:cNvPr>
          <p:cNvSpPr txBox="1"/>
          <p:nvPr/>
        </p:nvSpPr>
        <p:spPr>
          <a:xfrm>
            <a:off x="182880" y="6187335"/>
            <a:ext cx="218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et al., RAL '23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Hewing et al., TCST '19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</a:p>
        </p:txBody>
      </p:sp>
      <p:pic>
        <p:nvPicPr>
          <p:cNvPr id="17" name="Ours">
            <a:hlinkClick r:id="" action="ppaction://media"/>
            <a:extLst>
              <a:ext uri="{FF2B5EF4-FFF2-40B4-BE49-F238E27FC236}">
                <a16:creationId xmlns:a16="http://schemas.microsoft.com/office/drawing/2014/main" id="{39DD9456-8EA9-D853-F210-8C5680B40D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6.5428" end="3471.112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891" y="3703473"/>
            <a:ext cx="3108791" cy="2011680"/>
          </a:xfrm>
          <a:prstGeom prst="rect">
            <a:avLst/>
          </a:prstGeom>
        </p:spPr>
      </p:pic>
      <p:pic>
        <p:nvPicPr>
          <p:cNvPr id="18" name="MPC">
            <a:hlinkClick r:id="" action="ppaction://media"/>
            <a:extLst>
              <a:ext uri="{FF2B5EF4-FFF2-40B4-BE49-F238E27FC236}">
                <a16:creationId xmlns:a16="http://schemas.microsoft.com/office/drawing/2014/main" id="{D304D402-9608-ED93-4596-46A663AD19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922.6521" end="1192.18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1605" y="3703473"/>
            <a:ext cx="3108791" cy="2011680"/>
          </a:xfrm>
          <a:prstGeom prst="rect">
            <a:avLst/>
          </a:prstGeom>
        </p:spPr>
      </p:pic>
      <p:pic>
        <p:nvPicPr>
          <p:cNvPr id="19" name="GP">
            <a:hlinkClick r:id="" action="ppaction://media"/>
            <a:extLst>
              <a:ext uri="{FF2B5EF4-FFF2-40B4-BE49-F238E27FC236}">
                <a16:creationId xmlns:a16="http://schemas.microsoft.com/office/drawing/2014/main" id="{2C8187BB-2BFD-F3CC-3355-4D5AF94308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53.1492" end="3720.52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64318" y="3703473"/>
            <a:ext cx="3108791" cy="20116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DE9EB2-7F2D-FAB7-DEB8-0B56598E4F94}"/>
              </a:ext>
            </a:extLst>
          </p:cNvPr>
          <p:cNvSpPr txBox="1"/>
          <p:nvPr/>
        </p:nvSpPr>
        <p:spPr>
          <a:xfrm>
            <a:off x="1471825" y="5741994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59089-9165-FA63-97C9-5053C6F16F32}"/>
              </a:ext>
            </a:extLst>
          </p:cNvPr>
          <p:cNvSpPr txBox="1"/>
          <p:nvPr/>
        </p:nvSpPr>
        <p:spPr>
          <a:xfrm>
            <a:off x="5194539" y="5741994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NS-MPC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56C15-00B0-CE35-84B3-0E35EE52D062}"/>
              </a:ext>
            </a:extLst>
          </p:cNvPr>
          <p:cNvSpPr txBox="1"/>
          <p:nvPr/>
        </p:nvSpPr>
        <p:spPr>
          <a:xfrm>
            <a:off x="8917253" y="5743933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</p:spTree>
    <p:extLst>
      <p:ext uri="{BB962C8B-B14F-4D97-AF65-F5344CB8AC3E}">
        <p14:creationId xmlns:p14="http://schemas.microsoft.com/office/powerpoint/2010/main" val="3706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8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23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52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05FE-C591-514A-DDDE-17897E72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44BB7C-9AC4-AF28-312C-4C18E0A8ED50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Fastest Stabilization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4E480-3453-884C-4E8A-4B4CA7575EB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623FCAC-78EF-B197-27BC-020E444C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04C744A-0BE8-4937-DEF7-D1A49B13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A9C3580-0087-9A55-9CAC-E0670001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B02BF0-C7E4-6463-C786-53B8F81C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30" y="768035"/>
            <a:ext cx="4806511" cy="402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5767E-6640-7EE3-0DE9-9B8AC52D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68" y="768035"/>
            <a:ext cx="4806511" cy="4023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B6A121-02A2-3B31-B55E-80AE5A336E58}"/>
              </a:ext>
            </a:extLst>
          </p:cNvPr>
          <p:cNvSpPr txBox="1"/>
          <p:nvPr/>
        </p:nvSpPr>
        <p:spPr>
          <a:xfrm>
            <a:off x="1021926" y="4971126"/>
            <a:ext cx="8522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method achieves fastest stabilization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other algorithms: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NS-MPC has marginal improvement over Nominal MPC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GP-MPC has larger deviation than our method </a:t>
            </a:r>
          </a:p>
        </p:txBody>
      </p:sp>
    </p:spTree>
    <p:extLst>
      <p:ext uri="{BB962C8B-B14F-4D97-AF65-F5344CB8AC3E}">
        <p14:creationId xmlns:p14="http://schemas.microsoft.com/office/powerpoint/2010/main" val="284114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49928-211F-4131-6C0F-F4E1E5D7F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139069-7B68-25BC-1558-1A5ECA3D0BA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6B0FF-FEB4-17B8-70B9-0F4109BDEDC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D981B0B-F8C8-49F9-F321-932A1648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85A823-4C5B-2A7A-3D9B-D8942207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6C21D2E-24ED-B70F-CAD3-0C71C038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4C576C-9206-EDEA-FAF0-807E60F12B54}"/>
              </a:ext>
            </a:extLst>
          </p:cNvPr>
          <p:cNvSpPr txBox="1"/>
          <p:nvPr/>
        </p:nvSpPr>
        <p:spPr>
          <a:xfrm>
            <a:off x="2407343" y="2739267"/>
            <a:ext cx="737731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is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more efficient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BDEBA4-F7F8-9BA6-213C-F37B5E90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69" y="1062431"/>
            <a:ext cx="6728461" cy="126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5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CE98F-0676-D5C4-FEF0-AE1CF777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4BDF6D-2303-ABB6-08A2-C4E857842B5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That Learn Continuously Across Tasks &amp; Domains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33F676-C5F2-D465-3864-859ED84D12A6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B99299-7279-A622-609B-092A86A8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3461EF2-14C5-A6EB-B0E0-B8B8D5B2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236BD1-5D06-27B3-FA69-E353BA34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869B332-8160-3D62-A7B9-004B574EE6E2}"/>
              </a:ext>
            </a:extLst>
          </p:cNvPr>
          <p:cNvSpPr/>
          <p:nvPr/>
        </p:nvSpPr>
        <p:spPr>
          <a:xfrm>
            <a:off x="783775" y="1061358"/>
            <a:ext cx="7315200" cy="4937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BF735-8AE4-3739-1723-FE767B420211}"/>
              </a:ext>
            </a:extLst>
          </p:cNvPr>
          <p:cNvSpPr txBox="1"/>
          <p:nvPr/>
        </p:nvSpPr>
        <p:spPr>
          <a:xfrm>
            <a:off x="1833157" y="1371602"/>
            <a:ext cx="523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Lifelong/Continual Learning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114ED2-7D86-2FB8-6364-F0D44F94C946}"/>
              </a:ext>
            </a:extLst>
          </p:cNvPr>
          <p:cNvSpPr/>
          <p:nvPr/>
        </p:nvSpPr>
        <p:spPr>
          <a:xfrm>
            <a:off x="1240975" y="2158638"/>
            <a:ext cx="6400800" cy="38404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7FE22-6E02-4FD5-7318-0293DFBC623D}"/>
              </a:ext>
            </a:extLst>
          </p:cNvPr>
          <p:cNvSpPr txBox="1"/>
          <p:nvPr/>
        </p:nvSpPr>
        <p:spPr>
          <a:xfrm>
            <a:off x="1822270" y="2603408"/>
            <a:ext cx="523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Isolated/Self-supervised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7615A-98B5-AE54-AFE2-2AADECACBDD3}"/>
              </a:ext>
            </a:extLst>
          </p:cNvPr>
          <p:cNvSpPr/>
          <p:nvPr/>
        </p:nvSpPr>
        <p:spPr>
          <a:xfrm>
            <a:off x="1698170" y="3438798"/>
            <a:ext cx="5486400" cy="2560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61636-6338-793D-1E92-5425AB7A79B7}"/>
              </a:ext>
            </a:extLst>
          </p:cNvPr>
          <p:cNvSpPr txBox="1"/>
          <p:nvPr/>
        </p:nvSpPr>
        <p:spPr>
          <a:xfrm>
            <a:off x="1822270" y="3752841"/>
            <a:ext cx="523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On-the-fly/Online Adaptation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7F082-C343-1A28-F180-DAA2D4C50A37}"/>
              </a:ext>
            </a:extLst>
          </p:cNvPr>
          <p:cNvSpPr txBox="1"/>
          <p:nvPr/>
        </p:nvSpPr>
        <p:spPr>
          <a:xfrm>
            <a:off x="3071949" y="4588231"/>
            <a:ext cx="2760619" cy="4308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of this work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37DD6-935A-C866-1D4C-478217C4BFAE}"/>
              </a:ext>
            </a:extLst>
          </p:cNvPr>
          <p:cNvCxnSpPr>
            <a:cxnSpLocks/>
          </p:cNvCxnSpPr>
          <p:nvPr/>
        </p:nvCxnSpPr>
        <p:spPr>
          <a:xfrm flipV="1">
            <a:off x="8599720" y="1473927"/>
            <a:ext cx="0" cy="392974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618AD2-4E63-C3D2-92CA-9F31247B63C4}"/>
              </a:ext>
            </a:extLst>
          </p:cNvPr>
          <p:cNvSpPr txBox="1"/>
          <p:nvPr/>
        </p:nvSpPr>
        <p:spPr>
          <a:xfrm>
            <a:off x="8436432" y="2968079"/>
            <a:ext cx="3642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</a:t>
            </a:r>
          </a:p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&amp; Autonomy</a:t>
            </a:r>
          </a:p>
        </p:txBody>
      </p:sp>
    </p:spTree>
    <p:extLst>
      <p:ext uri="{BB962C8B-B14F-4D97-AF65-F5344CB8AC3E}">
        <p14:creationId xmlns:p14="http://schemas.microsoft.com/office/powerpoint/2010/main" val="4242056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C86E-B8F9-B6C8-BA29-DB7589BC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0200C0-177D-455F-1B67-51269ADFE687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EFDAD-E0AA-1152-1190-D2FE451ECE93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95DB262-E23C-73D4-2073-7BC23040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473FC0-8062-849B-2E8D-E6E68334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FAB39F-FD0E-E4A3-024A-2AC5BEAE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763A7-150D-8FE6-B2AA-F25213345156}"/>
              </a:ext>
            </a:extLst>
          </p:cNvPr>
          <p:cNvSpPr txBox="1"/>
          <p:nvPr/>
        </p:nvSpPr>
        <p:spPr>
          <a:xfrm>
            <a:off x="3035418" y="5003563"/>
            <a:ext cx="61211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error decreases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collect more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50178-6A52-3D1C-0733-77E3785D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63" y="842010"/>
            <a:ext cx="464767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1A0FA-27D2-5C5A-0958-08014ED2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70A19E-6179-D787-9405-D1D8D373173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Trajectory Tracking with Unknown Aerodynamic Effect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49D92-7053-B55A-B5EB-4B220F0841DA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5FE7D35-92A5-7BA9-FFCD-9565CBD2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B03A60E-0B2C-9829-5305-03BF1F0A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B689E96-BDD1-82CC-78CE-4B8BAC2A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4831A-DF4B-13D5-E604-5D3D47CA6D8F}"/>
              </a:ext>
            </a:extLst>
          </p:cNvPr>
          <p:cNvSpPr txBox="1"/>
          <p:nvPr/>
        </p:nvSpPr>
        <p:spPr>
          <a:xfrm>
            <a:off x="182880" y="1007491"/>
            <a:ext cx="10637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reference trajectories 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dynamics of the drone are corrupted with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drag effects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420E1-3F4D-CC3C-68BF-F6877906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0" y="3006047"/>
            <a:ext cx="2898717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C4E0A-7D5E-AB01-55C1-70C7A5737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05" y="3003283"/>
            <a:ext cx="2898717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1EE4C-B2EA-403F-CF35-7712921E8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80" y="3003283"/>
            <a:ext cx="2898717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A73BDF-0A53-9A44-25D3-391029C8D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3003283"/>
            <a:ext cx="2898717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0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186B1-6BA9-AE4D-0929-896A1CAA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PC-Lemniscate">
            <a:hlinkClick r:id="" action="ppaction://media"/>
            <a:extLst>
              <a:ext uri="{FF2B5EF4-FFF2-40B4-BE49-F238E27FC236}">
                <a16:creationId xmlns:a16="http://schemas.microsoft.com/office/drawing/2014/main" id="{3DA23D01-ABA3-EC49-0DC4-8075C1286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2880" y="3756263"/>
            <a:ext cx="2844800" cy="160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D4D791-9E69-71AE-D707-23604D56ED7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Trajectory Tracking with Unknown Aerodynamic Effect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3A38CA-8ECA-3B91-D31C-1E1E523DA46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EF39DEB-6154-1B78-B200-14B756D4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54E9452-8098-78EE-703A-4A9DE69B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90BED72-07B7-5813-9506-B1151488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149E-D894-3944-33EF-A92AD7E428F8}"/>
              </a:ext>
            </a:extLst>
          </p:cNvPr>
          <p:cNvSpPr txBox="1"/>
          <p:nvPr/>
        </p:nvSpPr>
        <p:spPr>
          <a:xfrm>
            <a:off x="182880" y="1007491"/>
            <a:ext cx="10637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reference trajectories 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dynamics of the drone are corrupted with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drag effects</a:t>
            </a:r>
          </a:p>
        </p:txBody>
      </p:sp>
      <p:pic>
        <p:nvPicPr>
          <p:cNvPr id="10" name="GP-MPC-Lemniscate">
            <a:hlinkClick r:id="" action="ppaction://media"/>
            <a:extLst>
              <a:ext uri="{FF2B5EF4-FFF2-40B4-BE49-F238E27FC236}">
                <a16:creationId xmlns:a16="http://schemas.microsoft.com/office/drawing/2014/main" id="{6DC2F841-EF8B-BC4C-4CFC-88F3974770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89128" y="3756263"/>
            <a:ext cx="2844800" cy="1600200"/>
          </a:xfrm>
          <a:prstGeom prst="rect">
            <a:avLst/>
          </a:prstGeom>
        </p:spPr>
      </p:pic>
      <p:pic>
        <p:nvPicPr>
          <p:cNvPr id="11" name="SSI-MPC-Lemniscate">
            <a:hlinkClick r:id="" action="ppaction://media"/>
            <a:extLst>
              <a:ext uri="{FF2B5EF4-FFF2-40B4-BE49-F238E27FC236}">
                <a16:creationId xmlns:a16="http://schemas.microsoft.com/office/drawing/2014/main" id="{7EB138B8-DFCE-1D4E-39AF-2EA7B313DB5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95376" y="3751363"/>
            <a:ext cx="2844800" cy="1600200"/>
          </a:xfrm>
          <a:prstGeom prst="rect">
            <a:avLst/>
          </a:prstGeom>
        </p:spPr>
      </p:pic>
      <p:pic>
        <p:nvPicPr>
          <p:cNvPr id="16" name="SSI-MPC-INDI-Lemniscate">
            <a:hlinkClick r:id="" action="ppaction://media"/>
            <a:extLst>
              <a:ext uri="{FF2B5EF4-FFF2-40B4-BE49-F238E27FC236}">
                <a16:creationId xmlns:a16="http://schemas.microsoft.com/office/drawing/2014/main" id="{EE3F66F7-0F85-5CA6-CE02-1FC516710A1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01624" y="3751363"/>
            <a:ext cx="2844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8F6B8E-66A9-CFB2-ABC9-3D4EA1B8CB81}"/>
              </a:ext>
            </a:extLst>
          </p:cNvPr>
          <p:cNvSpPr txBox="1"/>
          <p:nvPr/>
        </p:nvSpPr>
        <p:spPr>
          <a:xfrm>
            <a:off x="3710067" y="5437506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D3769-2C72-7BDA-2E9D-CD2A8649E1DD}"/>
              </a:ext>
            </a:extLst>
          </p:cNvPr>
          <p:cNvSpPr txBox="1"/>
          <p:nvPr/>
        </p:nvSpPr>
        <p:spPr>
          <a:xfrm>
            <a:off x="703819" y="5431882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Nominal MPC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E7626C-12F3-FCE9-4E9C-BB36DA9DEAC8}"/>
              </a:ext>
            </a:extLst>
          </p:cNvPr>
          <p:cNvSpPr txBox="1"/>
          <p:nvPr/>
        </p:nvSpPr>
        <p:spPr>
          <a:xfrm>
            <a:off x="6716315" y="5431882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174E9D-67F6-A7A7-056A-950AD08800BE}"/>
              </a:ext>
            </a:extLst>
          </p:cNvPr>
          <p:cNvSpPr txBox="1"/>
          <p:nvPr/>
        </p:nvSpPr>
        <p:spPr>
          <a:xfrm>
            <a:off x="9722563" y="5428709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w/ INDI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F0621-5096-7510-BB05-23EA3BB748C8}"/>
              </a:ext>
            </a:extLst>
          </p:cNvPr>
          <p:cNvSpPr txBox="1"/>
          <p:nvPr/>
        </p:nvSpPr>
        <p:spPr>
          <a:xfrm>
            <a:off x="150222" y="3071544"/>
            <a:ext cx="12531634" cy="656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Nominal MPC, (ii) Gaussian Process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(iii) Ours w/ INDI inner loop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67FF4F-0834-10F9-0D4A-5D879EACC6A7}"/>
              </a:ext>
            </a:extLst>
          </p:cNvPr>
          <p:cNvCxnSpPr>
            <a:cxnSpLocks/>
          </p:cNvCxnSpPr>
          <p:nvPr/>
        </p:nvCxnSpPr>
        <p:spPr>
          <a:xfrm>
            <a:off x="182880" y="621213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1CBFF9-D00B-5835-DD68-E382E7061AB0}"/>
              </a:ext>
            </a:extLst>
          </p:cNvPr>
          <p:cNvSpPr txBox="1"/>
          <p:nvPr/>
        </p:nvSpPr>
        <p:spPr>
          <a:xfrm>
            <a:off x="182879" y="6187335"/>
            <a:ext cx="200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Torrente et al., RAL '21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 et al., TCST '20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82052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1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1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82EE-0C29-0F50-3112-A812FEE8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5C32E7-2995-3FCA-1BB6-EB4CC209B6D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Lowest Tracking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FE736-1532-9A12-C320-1729F844BF6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F8FF14-59D1-E9DC-FA81-5082D864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0769FF0-E894-EF9E-02A2-B60AD9AC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253AEBA-DADB-D7B6-2D98-8E0A12B0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F9D63-7315-12F6-54B7-8AAC85FF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67" y="741837"/>
            <a:ext cx="7098267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5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C7EB2-8246-89D6-F532-C2E9E065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E56F76-515A-05DF-DD33-632772615C5D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w/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Maximun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Speed &gt; 10m/s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85A871-A728-8AC9-080A-B1DBA0EB26B2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784A5BA-2510-A55D-5B33-12DFCD91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3CD0611-8136-EB4B-6BD6-D60CBEEB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DB82CAC-5923-1B39-DCDC-FD084714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5666EB-5B8E-3EC9-37F9-12927F21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86" y="831876"/>
            <a:ext cx="9363429" cy="3870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BCA605-750B-488A-6557-6B2B3238373A}"/>
              </a:ext>
            </a:extLst>
          </p:cNvPr>
          <p:cNvSpPr txBox="1"/>
          <p:nvPr/>
        </p:nvSpPr>
        <p:spPr>
          <a:xfrm>
            <a:off x="1414286" y="5025278"/>
            <a:ext cx="78709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lower tracking errors than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</p:spTree>
    <p:extLst>
      <p:ext uri="{BB962C8B-B14F-4D97-AF65-F5344CB8AC3E}">
        <p14:creationId xmlns:p14="http://schemas.microsoft.com/office/powerpoint/2010/main" val="252222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D01E8-8645-BCCE-5B9A-607E2885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690DB0-E8BD-97A9-E69F-96416297615D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on Trajectory Tracking with Unknown Aerodynamic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F660E-566C-AE60-A8DE-F191031724B7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7BF3716-3322-34CC-4256-E812C1C0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81BEA70-5F5D-04A7-B1AA-5BBCBA2C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1A4170C-6D83-6BF8-E762-FE94FA07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675AC-07FF-CC78-B45C-734FF5DA3070}"/>
              </a:ext>
            </a:extLst>
          </p:cNvPr>
          <p:cNvSpPr txBox="1"/>
          <p:nvPr/>
        </p:nvSpPr>
        <p:spPr>
          <a:xfrm>
            <a:off x="182880" y="1007491"/>
            <a:ext cx="106375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a circular trajectory 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circular trajectory is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diameter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speed is 0.8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drone suffers from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drop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delay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FC8C0F-685B-7D7D-96CC-05921053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" y="3597536"/>
            <a:ext cx="365760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68AD5B-0D80-1FE3-D6CE-3D1B0428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1" y="3597536"/>
            <a:ext cx="3657600" cy="274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01E5D4-30D2-4DC2-925E-6F9066FEB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084" y="3597536"/>
            <a:ext cx="3657600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381F1B-AF27-E3C2-0842-6EFE7E70D064}"/>
              </a:ext>
            </a:extLst>
          </p:cNvPr>
          <p:cNvSpPr txBox="1"/>
          <p:nvPr/>
        </p:nvSpPr>
        <p:spPr>
          <a:xfrm>
            <a:off x="250317" y="3227062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ground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3B516-EB88-E1CB-BF98-1F1B5D679965}"/>
              </a:ext>
            </a:extLst>
          </p:cNvPr>
          <p:cNvSpPr txBox="1"/>
          <p:nvPr/>
        </p:nvSpPr>
        <p:spPr>
          <a:xfrm>
            <a:off x="4267199" y="3227062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(ii) wind disturbances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E6C1C-4C99-5B5D-ED81-26D9B60FA6EF}"/>
              </a:ext>
            </a:extLst>
          </p:cNvPr>
          <p:cNvSpPr txBox="1"/>
          <p:nvPr/>
        </p:nvSpPr>
        <p:spPr>
          <a:xfrm>
            <a:off x="7805328" y="3227062"/>
            <a:ext cx="4615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(iii) ground effect + wind disturbances</a:t>
            </a:r>
          </a:p>
        </p:txBody>
      </p:sp>
    </p:spTree>
    <p:extLst>
      <p:ext uri="{BB962C8B-B14F-4D97-AF65-F5344CB8AC3E}">
        <p14:creationId xmlns:p14="http://schemas.microsoft.com/office/powerpoint/2010/main" val="268897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7D0E-8B8A-CF30-EFBD-603AAED6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02719F-8F7F-04F9-2725-AD7187E6CFB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on Trajectory Tracking with Unknown Aerodynamic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98171-4D98-4A80-5A53-FBBDC84A2A2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9478011-508D-9337-F24A-76DD1686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95073F3-2044-8AB8-348C-2C362837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E6D32D-F7CA-6937-F67F-FB7E6B8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FA5F7-D057-AD00-FE55-BDF45CBA9AE6}"/>
              </a:ext>
            </a:extLst>
          </p:cNvPr>
          <p:cNvSpPr txBox="1"/>
          <p:nvPr/>
        </p:nvSpPr>
        <p:spPr>
          <a:xfrm>
            <a:off x="182880" y="1007491"/>
            <a:ext cx="1200912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 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a circular trajectory with a drone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circular trajectory is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diameter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speed is 0.8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drone suffers from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drop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delay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ground effect, (ii) wind disturbances, and (iii) ground effect + wind disturbances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4A5B5-70CB-0BA5-3394-D41478CF50BB}"/>
              </a:ext>
            </a:extLst>
          </p:cNvPr>
          <p:cNvSpPr txBox="1"/>
          <p:nvPr/>
        </p:nvSpPr>
        <p:spPr>
          <a:xfrm>
            <a:off x="182880" y="3959183"/>
            <a:ext cx="11456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Nominal MPC and (ii) L1 adaptive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952BCC-2345-84FA-7E9F-6C238FA04D0E}"/>
              </a:ext>
            </a:extLst>
          </p:cNvPr>
          <p:cNvCxnSpPr>
            <a:cxnSpLocks/>
          </p:cNvCxnSpPr>
          <p:nvPr/>
        </p:nvCxnSpPr>
        <p:spPr>
          <a:xfrm>
            <a:off x="182880" y="6368893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77DCFE-43FC-75F2-8896-6A1DAFA2D920}"/>
              </a:ext>
            </a:extLst>
          </p:cNvPr>
          <p:cNvSpPr txBox="1"/>
          <p:nvPr/>
        </p:nvSpPr>
        <p:spPr>
          <a:xfrm>
            <a:off x="182879" y="6344091"/>
            <a:ext cx="272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 et al., TCST '25 </a:t>
            </a:r>
          </a:p>
        </p:txBody>
      </p:sp>
    </p:spTree>
    <p:extLst>
      <p:ext uri="{BB962C8B-B14F-4D97-AF65-F5344CB8AC3E}">
        <p14:creationId xmlns:p14="http://schemas.microsoft.com/office/powerpoint/2010/main" val="3801464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D527-2D52-8E8F-DAF7-555FB5E5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3F0DF3-FFD3-D9E0-E64E-FBDC1BAA8877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Lowest Tracking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621EC-C509-DF59-5154-34429E4EEDC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BFD575B-3A64-D9D0-D5DB-7E377C74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64BBEE0-B5C8-E222-923E-94F1A9E8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135158-9F6C-40EF-DD51-9F710212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9DA0D-301E-4491-DF00-7252D71F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18" y="1095933"/>
            <a:ext cx="3689011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7BA768-E904-264C-C405-B7E1D718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95" y="1095933"/>
            <a:ext cx="3689011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D2198-648B-FEDC-6BF1-DC08549FA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272" y="1095933"/>
            <a:ext cx="3689011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E7693-4F6F-268E-6CDB-47FB08CF368A}"/>
              </a:ext>
            </a:extLst>
          </p:cNvPr>
          <p:cNvSpPr txBox="1"/>
          <p:nvPr/>
        </p:nvSpPr>
        <p:spPr>
          <a:xfrm>
            <a:off x="337717" y="4761107"/>
            <a:ext cx="118280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crashes under ground effect &amp; wind disturbances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lower tracking errors than </a:t>
            </a:r>
            <a:r>
              <a:rPr lang="en-US" sz="2200" dirty="0">
                <a:solidFill>
                  <a:srgbClr val="BB5A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L1-MPC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due to the benefit of predictive model of unknown disturbances</a:t>
            </a:r>
          </a:p>
        </p:txBody>
      </p:sp>
    </p:spTree>
    <p:extLst>
      <p:ext uri="{BB962C8B-B14F-4D97-AF65-F5344CB8AC3E}">
        <p14:creationId xmlns:p14="http://schemas.microsoft.com/office/powerpoint/2010/main" val="2514328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8F36-AC6C-9ED9-C7F8-5CFD00BB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8DDF5B-50B6-7931-9EA8-7E70D6A9CBC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with Ground Effect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065A7-6B95-9BAF-7F13-C8BCE5C647F3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601501B-0C36-69DB-E271-77C32918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F8D0185-7854-793C-8121-7B5DB5DC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EA369D-3281-B918-BBA2-DBA1D05F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06C01-4AEC-B1AF-98DF-085AE29E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30" y="614443"/>
            <a:ext cx="8464540" cy="4442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3C7218-F3D4-A02B-3077-EEEBEE1586B4}"/>
              </a:ext>
            </a:extLst>
          </p:cNvPr>
          <p:cNvSpPr txBox="1"/>
          <p:nvPr/>
        </p:nvSpPr>
        <p:spPr>
          <a:xfrm>
            <a:off x="84907" y="5056866"/>
            <a:ext cx="120808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lowest tracking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BB5A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L1-MPC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not learn the disturbance model and has large error when the disturbances change abruptly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poor z-direction tracking error due to ground effect and battery’s voltage drop</a:t>
            </a:r>
          </a:p>
        </p:txBody>
      </p:sp>
    </p:spTree>
    <p:extLst>
      <p:ext uri="{BB962C8B-B14F-4D97-AF65-F5344CB8AC3E}">
        <p14:creationId xmlns:p14="http://schemas.microsoft.com/office/powerpoint/2010/main" val="3185041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9A72-07F8-3004-FD49-1F48D2795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D16FBB-9F80-3517-5895-CF9E28690FF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with Wind Disturbances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23A2D-8324-0A4B-63AC-626A283B87F1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5BBEDE6-005F-5921-2642-11F0F154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E4271D-C313-F4E7-02B7-F0D5A791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23FF188-9DEA-18F8-0344-D577DA5C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23AC-E44A-2131-EAF7-1FB82D2F87D6}"/>
              </a:ext>
            </a:extLst>
          </p:cNvPr>
          <p:cNvSpPr txBox="1"/>
          <p:nvPr/>
        </p:nvSpPr>
        <p:spPr>
          <a:xfrm>
            <a:off x="84907" y="5056866"/>
            <a:ext cx="120808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lowest tracking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poor z-direction tracking error due to ground effect and battery’s voltage drop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14E8E3-393D-59A6-59CC-C3BCE4DC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43" y="614443"/>
            <a:ext cx="846751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0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09C21-1AE8-B534-3B2B-E88E681F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ED8F20-2479-2179-66CA-88241BA5284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That Adapts Continuously Across Tasks &amp; Domains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43A3CE-A2BC-3C15-C05A-39510290199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EBD6937-1B0F-7C3B-8842-3E15A69D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997A780-86A6-406B-33CC-1EC495A4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30B842-2511-A93E-0A39-7F564CAB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2FEC8E-B52F-FF7C-CAC6-69F013A84617}"/>
              </a:ext>
            </a:extLst>
          </p:cNvPr>
          <p:cNvGrpSpPr/>
          <p:nvPr/>
        </p:nvGrpSpPr>
        <p:grpSpPr>
          <a:xfrm>
            <a:off x="1084943" y="966705"/>
            <a:ext cx="3018971" cy="1878818"/>
            <a:chOff x="1084943" y="1123461"/>
            <a:chExt cx="3018971" cy="18788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20571D-781D-30B9-FC44-996E4CBAC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4943" y="1492793"/>
              <a:ext cx="3018971" cy="15094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9C449C-C937-3407-3968-8C210EFEE987}"/>
                </a:ext>
              </a:extLst>
            </p:cNvPr>
            <p:cNvSpPr txBox="1"/>
            <p:nvPr/>
          </p:nvSpPr>
          <p:spPr>
            <a:xfrm>
              <a:off x="1505856" y="1123461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Drone Delivery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C99B3A-CF24-96F3-A0FC-C3EE9C9207EF}"/>
              </a:ext>
            </a:extLst>
          </p:cNvPr>
          <p:cNvGrpSpPr/>
          <p:nvPr/>
        </p:nvGrpSpPr>
        <p:grpSpPr>
          <a:xfrm>
            <a:off x="4586515" y="966705"/>
            <a:ext cx="3018971" cy="1879544"/>
            <a:chOff x="4586515" y="1123461"/>
            <a:chExt cx="3018971" cy="187954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F0FFCF-C466-4983-88A4-21B44CB2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515" y="1493519"/>
              <a:ext cx="3018971" cy="150948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61CAF4-440F-AB56-6905-9E7E02707F53}"/>
                </a:ext>
              </a:extLst>
            </p:cNvPr>
            <p:cNvSpPr txBox="1"/>
            <p:nvPr/>
          </p:nvSpPr>
          <p:spPr>
            <a:xfrm>
              <a:off x="4661987" y="1123461"/>
              <a:ext cx="286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Inspection &amp; Maintenance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5B483-1E2F-E9C3-906D-E51096F4D312}"/>
              </a:ext>
            </a:extLst>
          </p:cNvPr>
          <p:cNvGrpSpPr/>
          <p:nvPr/>
        </p:nvGrpSpPr>
        <p:grpSpPr>
          <a:xfrm>
            <a:off x="8089537" y="966705"/>
            <a:ext cx="3017520" cy="1878818"/>
            <a:chOff x="8089537" y="1123461"/>
            <a:chExt cx="3017520" cy="18788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704223-15D5-D811-43CB-9EEE80DAF1B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9537" y="1493519"/>
              <a:ext cx="3017520" cy="150876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F22B14-D354-BE2D-32C4-F20DFF21EB5A}"/>
                </a:ext>
              </a:extLst>
            </p:cNvPr>
            <p:cNvSpPr txBox="1"/>
            <p:nvPr/>
          </p:nvSpPr>
          <p:spPr>
            <a:xfrm>
              <a:off x="8510451" y="1123461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Tracking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5755B-68D9-FAD3-2DF6-A087A6C718FE}"/>
              </a:ext>
            </a:extLst>
          </p:cNvPr>
          <p:cNvSpPr txBox="1"/>
          <p:nvPr/>
        </p:nvSpPr>
        <p:spPr>
          <a:xfrm>
            <a:off x="182880" y="3357206"/>
            <a:ext cx="12009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inputs to achieve agile and accurate motion control across tasks &amp; domains.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28321-A98E-3D4E-9BC5-F30C29C498CC}"/>
              </a:ext>
            </a:extLst>
          </p:cNvPr>
          <p:cNvSpPr txBox="1"/>
          <p:nvPr/>
        </p:nvSpPr>
        <p:spPr>
          <a:xfrm>
            <a:off x="182880" y="4157333"/>
            <a:ext cx="107113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Dynamics and/or disturbances that are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unknown, difficult-to-model, adaptive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delivery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Packages with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weights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 and maintenance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Wind, drag, ground effects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tracking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Targets with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dynamics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EAF71B-26A9-AEB0-7A65-BE143D3FC156}"/>
              </a:ext>
            </a:extLst>
          </p:cNvPr>
          <p:cNvCxnSpPr>
            <a:cxnSpLocks/>
          </p:cNvCxnSpPr>
          <p:nvPr/>
        </p:nvCxnSpPr>
        <p:spPr>
          <a:xfrm>
            <a:off x="182880" y="6063814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3269FC-9805-40E0-2E35-07B9B3C9E00C}"/>
              </a:ext>
            </a:extLst>
          </p:cNvPr>
          <p:cNvSpPr txBox="1"/>
          <p:nvPr/>
        </p:nvSpPr>
        <p:spPr>
          <a:xfrm>
            <a:off x="182880" y="6039012"/>
            <a:ext cx="364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Ackerman, IEEE Spectrum '13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Liu, Shen, IROS '16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Seneviratne, Dammika, et al., Acta Imeko '18</a:t>
            </a:r>
          </a:p>
        </p:txBody>
      </p:sp>
    </p:spTree>
    <p:extLst>
      <p:ext uri="{BB962C8B-B14F-4D97-AF65-F5344CB8AC3E}">
        <p14:creationId xmlns:p14="http://schemas.microsoft.com/office/powerpoint/2010/main" val="174638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491D3-9A75-BC2D-78C7-8B629FEE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493675-3EC7-3192-015C-FB5B22D2950F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 with Ground Effect &amp; Wind Disturbances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2BDEFA-CCBD-67D0-7832-56C3DBE77FB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6A7EBAC-DE67-BA24-F6B3-18841444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4971B93-5333-1405-6081-8198853B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9C6FBB7-DE02-4D4E-E91A-4C7E9DD5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FF447-727E-8EA0-984E-BCC45922F20F}"/>
              </a:ext>
            </a:extLst>
          </p:cNvPr>
          <p:cNvSpPr txBox="1"/>
          <p:nvPr/>
        </p:nvSpPr>
        <p:spPr>
          <a:xfrm>
            <a:off x="84907" y="5056866"/>
            <a:ext cx="120808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D9CD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lowest tracking errors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A0C5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MPC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crashes under ground effect &amp; wind disturbances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F14EC-0CBA-D3F8-5F0C-4BD1D1F0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42" y="612882"/>
            <a:ext cx="846751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8E66-4CC9-CB29-82AF-33CFC910B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C9F4FC-A105-7604-65F3-2E2A0C747D02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&amp; Extension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4DC61-C30F-6D7F-A8D4-F04C6C96E1CF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413BDE5-4E12-8039-4B25-CF978A13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27AB925-0C42-00E7-1175-4D954B1A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C3D263-1C7E-D591-A4F8-CDCAC614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4A6A3-B9B1-AA3F-11D5-95FD198A35E0}"/>
              </a:ext>
            </a:extLst>
          </p:cNvPr>
          <p:cNvSpPr txBox="1"/>
          <p:nvPr/>
        </p:nvSpPr>
        <p:spPr>
          <a:xfrm>
            <a:off x="182879" y="946086"/>
            <a:ext cx="102763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control algorithm for </a:t>
            </a:r>
            <a:r>
              <a:rPr lang="en-US" sz="2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partially unknown control-affine systems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no-dynamic-regret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guarantees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1B163-E417-A54D-F6B8-F4F3C4A97E6D}"/>
              </a:ext>
            </a:extLst>
          </p:cNvPr>
          <p:cNvSpPr txBox="1"/>
          <p:nvPr/>
        </p:nvSpPr>
        <p:spPr>
          <a:xfrm>
            <a:off x="7295084" y="3429000"/>
            <a:ext cx="4478474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quantification</a:t>
            </a:r>
          </a:p>
        </p:txBody>
      </p:sp>
      <p:pic>
        <p:nvPicPr>
          <p:cNvPr id="11" name="legged">
            <a:hlinkClick r:id="" action="ppaction://media"/>
            <a:extLst>
              <a:ext uri="{FF2B5EF4-FFF2-40B4-BE49-F238E27FC236}">
                <a16:creationId xmlns:a16="http://schemas.microsoft.com/office/drawing/2014/main" id="{BCF30B7B-59C3-CBDE-7C7A-417884A2C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" y="2267064"/>
            <a:ext cx="6702971" cy="37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1A969-DB0F-0661-2675-9495A593C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455FF0-2A96-C707-30E2-FA464449500A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29FFA-C86C-11BA-78A5-E9F6CE05EDBF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2C9E780-42CE-6B97-F5F5-BBDDCDB7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83924F-8D21-A4E0-2EEF-DFEF69EA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90ECED1-2177-E424-00D7-08B6AD71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1C5E0C-9F0B-9476-59E6-1A3DB6B08D48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6B9B7-FF11-A478-4300-495FF39EFE3B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4602EE-85BA-4A80-8BF8-BCE51901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2FDA3F-6FFB-33DE-6A68-5EFFD041797D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75CA6-5A6D-0CAE-CEFE-53326C294E7C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2F16A-D9A6-98E2-38F2-210934F49780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4225E6-2A47-91E7-D7CF-504806E55DFA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7ABA8E5-AD08-2BDD-BEB6-9FEFB369DAD4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D0EDA4E-47C2-4531-E049-D8EF6006C08B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D4E4B77-9674-D74E-C1A3-54633BBA2E5E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D017FB1-14DC-9439-42C2-89025DD54CA8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377DE31-7D2E-3ED0-3514-F9D5C9A3336D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AC80-23ED-8E51-2436-08A97CBF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4FF255-9287-7FB5-6F04-8CEFA3E3285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779F33-D900-BF28-ABA7-56088F8BE51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FFFD1D8-7667-DD22-1102-478F151B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D4CFE85-0A54-A889-001A-4CD8E6BE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953AC36-B33E-E006-30E2-D1D1FD87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865B9-90D4-3D0C-A926-1B00FA60CC4D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51258-CC69-1CC1-6687-DA653AA9B795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E83B9-399F-8E9A-48F5-B3E7D25D5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02DCB-5A84-884F-5AE5-9A4C9EDE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58951"/>
            <a:ext cx="7772400" cy="1914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FB6AB-0DAD-12B8-5B83-82AF6DCFFCCE}"/>
              </a:ext>
            </a:extLst>
          </p:cNvPr>
          <p:cNvSpPr txBox="1"/>
          <p:nvPr/>
        </p:nvSpPr>
        <p:spPr>
          <a:xfrm>
            <a:off x="182880" y="422806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Ideally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        is known: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D178C-01DA-EEFC-4137-64C74E4FA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70" y="4333469"/>
            <a:ext cx="448733" cy="273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A81D5-DCA3-E91C-EDFC-F41C30E1A1DD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7FBDF-1803-AAE7-FEF5-52CE1E05BFB6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7E3F7-4BE1-2116-9D09-72407F1F78D2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70A15-E6BD-0E73-9D53-1ADEBC638891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9231D4D-A704-E252-02EC-7A7EBAD0AB03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9EA9EB-0B57-B3EE-23D9-B3BE35581A35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02C8C9D-46C7-A83F-DA08-774CE7683855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87F3EC2-014B-BA06-7413-3C4657A1F704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405E34E-760A-5EAE-7555-3424303A3D95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4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11E02-AAE4-D501-76E9-CEDA9791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DEC0CE-D51E-9671-C021-F7D71CE18DF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A2267-5548-508D-2BB2-1F9D3628B9D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5EB385-7E15-BDFA-D24E-C192BB8A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92D242F-DE5B-9F63-AE92-A5072BC7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525CF2-67A2-5D66-01F5-67FC2C74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F298E-5DC0-73E4-C52D-7658CA6798C9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832C18-A3D2-461F-B421-E7495550BA83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3F68B-FCDC-6AAB-87C7-161BF7A7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E0EA3-DA6A-F545-6C4E-6FE034CE5059}"/>
              </a:ext>
            </a:extLst>
          </p:cNvPr>
          <p:cNvSpPr txBox="1"/>
          <p:nvPr/>
        </p:nvSpPr>
        <p:spPr>
          <a:xfrm>
            <a:off x="182880" y="422806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      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unknown: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790B-3B5C-BEA2-6513-B3A7717B429E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27A2C-F71E-251F-2443-B64D7514341B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4702D-B39F-6E9C-BED0-D2C35E8CE5E2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B0B2-73F5-2190-2B36-98C510C0C671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E4A9090-6566-BBA2-A2F3-468667AD95E8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495966-FD00-4667-378E-CA7301273FCE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0815323-122A-5F67-0FE8-BE52D37B6079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043B02F-4896-2DD8-212B-C1CB6263C676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67FA3DD9-A647-28BD-AC0E-CE6419EB4A3B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B2CE36-FF40-8906-6806-8D62A549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04318"/>
            <a:ext cx="7772400" cy="21783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909DC8-C2A8-CB63-070D-0E40057DD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85" y="4330219"/>
            <a:ext cx="453907" cy="2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8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4DD51-D5A3-3008-BFB5-385C18EE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0ADD7B-409E-0E54-E0FF-AA5B0E7B6B4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given a Function Basis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A4E7A-9349-378F-01E8-A50E411B13F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8F90CE9-1356-697D-8963-8C3F3E24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085E62-84B7-05F1-C087-D0570126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5448F6-F1B1-75C2-8847-D7B60226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773F7-CC0F-B2DA-6DB3-A325E3E9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59598"/>
            <a:ext cx="7344193" cy="261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8E88ED-AF81-3279-C842-3420DDAF72ED}"/>
              </a:ext>
            </a:extLst>
          </p:cNvPr>
          <p:cNvSpPr txBox="1"/>
          <p:nvPr/>
        </p:nvSpPr>
        <p:spPr>
          <a:xfrm>
            <a:off x="182880" y="2000242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                     online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BF890-96C0-9B1F-9821-D15C5B3C5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22" y="1246144"/>
            <a:ext cx="2700157" cy="625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E26296-7A25-497C-26A0-81AFB607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34" y="2142650"/>
            <a:ext cx="1337864" cy="1921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E4CB38-9B16-DB0C-E221-DCED9D1AD86B}"/>
              </a:ext>
            </a:extLst>
          </p:cNvPr>
          <p:cNvSpPr txBox="1"/>
          <p:nvPr/>
        </p:nvSpPr>
        <p:spPr>
          <a:xfrm>
            <a:off x="182879" y="2689400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DB1066-556B-43D2-31D8-FB0F435ECE67}"/>
              </a:ext>
            </a:extLst>
          </p:cNvPr>
          <p:cNvGrpSpPr/>
          <p:nvPr/>
        </p:nvGrpSpPr>
        <p:grpSpPr>
          <a:xfrm>
            <a:off x="740318" y="4344963"/>
            <a:ext cx="10711355" cy="848349"/>
            <a:chOff x="740318" y="4310673"/>
            <a:chExt cx="10711355" cy="8483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1E89D5-421F-51FF-D57C-DD1D1F9A44D2}"/>
                </a:ext>
              </a:extLst>
            </p:cNvPr>
            <p:cNvSpPr txBox="1"/>
            <p:nvPr/>
          </p:nvSpPr>
          <p:spPr>
            <a:xfrm>
              <a:off x="740318" y="4310673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Networks: </a:t>
              </a:r>
              <a:r>
                <a:rPr lang="en-US" sz="22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Similarly to above but where: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CFAC37-F2A1-C19F-8FD0-449C0410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1760" y="4773874"/>
              <a:ext cx="4707376" cy="38514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1EDF9B-E2F4-834F-64BF-65312E1676D7}"/>
              </a:ext>
            </a:extLst>
          </p:cNvPr>
          <p:cNvGrpSpPr/>
          <p:nvPr/>
        </p:nvGrpSpPr>
        <p:grpSpPr>
          <a:xfrm>
            <a:off x="740321" y="3109354"/>
            <a:ext cx="11451679" cy="1235609"/>
            <a:chOff x="740321" y="3075064"/>
            <a:chExt cx="11451679" cy="12356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C7D96A-47BA-1400-E606-9CCE4F5D4E42}"/>
                </a:ext>
              </a:extLst>
            </p:cNvPr>
            <p:cNvSpPr txBox="1"/>
            <p:nvPr/>
          </p:nvSpPr>
          <p:spPr>
            <a:xfrm>
              <a:off x="740321" y="3075064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Reproducing Kernels in Hilbert Spaces</a:t>
              </a:r>
              <a:r>
                <a:rPr lang="en-US" sz="22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Universal approximation theorem:</a:t>
              </a:r>
              <a:r>
                <a:rPr lang="en-US" sz="2200" baseline="300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878F69-12A0-B525-9164-5FFE72FE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5986" y="3476239"/>
              <a:ext cx="5980028" cy="82550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DBBF51-3855-8F77-A05C-9182E9FFB198}"/>
                </a:ext>
              </a:extLst>
            </p:cNvPr>
            <p:cNvSpPr txBox="1"/>
            <p:nvPr/>
          </p:nvSpPr>
          <p:spPr>
            <a:xfrm>
              <a:off x="10894234" y="3941341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[TRO '25]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15C669A-7497-AD03-F760-602108E15193}"/>
              </a:ext>
            </a:extLst>
          </p:cNvPr>
          <p:cNvGrpSpPr/>
          <p:nvPr/>
        </p:nvGrpSpPr>
        <p:grpSpPr>
          <a:xfrm>
            <a:off x="740319" y="5358227"/>
            <a:ext cx="11451681" cy="804723"/>
            <a:chOff x="740319" y="5323937"/>
            <a:chExt cx="11451681" cy="8047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0716B2-17C8-27E4-25E6-2C49F0DF9697}"/>
                </a:ext>
              </a:extLst>
            </p:cNvPr>
            <p:cNvSpPr txBox="1"/>
            <p:nvPr/>
          </p:nvSpPr>
          <p:spPr>
            <a:xfrm>
              <a:off x="740319" y="5323937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Observables:</a:t>
              </a:r>
              <a:endPara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057F87-EB1D-C9E4-7608-F3AAB919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1760" y="5463330"/>
              <a:ext cx="4441752" cy="62776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F55F57-734B-03F1-1EF8-A7C4DB549FA5}"/>
                </a:ext>
              </a:extLst>
            </p:cNvPr>
            <p:cNvSpPr txBox="1"/>
            <p:nvPr/>
          </p:nvSpPr>
          <p:spPr>
            <a:xfrm>
              <a:off x="10894234" y="5759328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[ACC '25]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3E0CF90-465B-172C-B310-D395511193DB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AF879C-8C08-6C11-68FE-53FB5EEA6BD2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Boffi et al, JMLR '22</a:t>
            </a:r>
          </a:p>
        </p:txBody>
      </p:sp>
    </p:spTree>
    <p:extLst>
      <p:ext uri="{BB962C8B-B14F-4D97-AF65-F5344CB8AC3E}">
        <p14:creationId xmlns:p14="http://schemas.microsoft.com/office/powerpoint/2010/main" val="264605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BD73-625E-5930-8FF3-767C1948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2D1924-C4C5-8FC0-7D19-FFDF82949F6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given a Function Basis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E2B0B-A2A9-21A2-3D42-F2E3E6A0774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723229A-7F5C-6D94-9F65-E176AD3A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195A13-827B-E709-69D9-F23D68C0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B0D6DC6-5BDB-99CA-E213-61596F65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82059-CE29-2A96-C922-932731BE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59598"/>
            <a:ext cx="7344193" cy="261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C2182-FE1C-ECC5-5595-E886A43AF7CA}"/>
              </a:ext>
            </a:extLst>
          </p:cNvPr>
          <p:cNvSpPr txBox="1"/>
          <p:nvPr/>
        </p:nvSpPr>
        <p:spPr>
          <a:xfrm>
            <a:off x="182880" y="2000242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                     online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68AD2-622C-7AFB-4F15-F0EE264C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22" y="1246144"/>
            <a:ext cx="2700157" cy="625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FD75C1-9AFE-C899-2FF3-B46C4DC8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34" y="2142650"/>
            <a:ext cx="1337864" cy="1921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086877-EC9C-FEEF-CA8B-BA92A13EE25F}"/>
              </a:ext>
            </a:extLst>
          </p:cNvPr>
          <p:cNvSpPr txBox="1"/>
          <p:nvPr/>
        </p:nvSpPr>
        <p:spPr>
          <a:xfrm>
            <a:off x="182879" y="2689400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F894F9-0075-D90B-00A9-4F9257DEBFEC}"/>
              </a:ext>
            </a:extLst>
          </p:cNvPr>
          <p:cNvGrpSpPr/>
          <p:nvPr/>
        </p:nvGrpSpPr>
        <p:grpSpPr>
          <a:xfrm>
            <a:off x="740318" y="4344963"/>
            <a:ext cx="10711355" cy="846543"/>
            <a:chOff x="740318" y="4310673"/>
            <a:chExt cx="10711355" cy="8465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852FF17-FEDD-A4DB-CC5E-F8603E1F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3360" y="4773168"/>
              <a:ext cx="4693925" cy="3840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4E146B-E5DB-B7C8-5849-49A3A2D353E0}"/>
                </a:ext>
              </a:extLst>
            </p:cNvPr>
            <p:cNvSpPr txBox="1"/>
            <p:nvPr/>
          </p:nvSpPr>
          <p:spPr>
            <a:xfrm>
              <a:off x="740318" y="4310673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Networks: 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Similarly to above but where: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C27BDC-7C36-8651-8BDB-E533E3C1CF1C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3E9DFF-59B0-5666-03E0-B9123D306B9C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Boffi, et al, JMLR '22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DD0F50-4FB1-5104-FBD8-D7C19E574E4F}"/>
              </a:ext>
            </a:extLst>
          </p:cNvPr>
          <p:cNvGrpSpPr/>
          <p:nvPr/>
        </p:nvGrpSpPr>
        <p:grpSpPr>
          <a:xfrm>
            <a:off x="740321" y="3109354"/>
            <a:ext cx="11451679" cy="1235609"/>
            <a:chOff x="740321" y="3075064"/>
            <a:chExt cx="11451679" cy="12356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3C8550-5C40-8F61-D931-95165CC5CDF0}"/>
                </a:ext>
              </a:extLst>
            </p:cNvPr>
            <p:cNvSpPr txBox="1"/>
            <p:nvPr/>
          </p:nvSpPr>
          <p:spPr>
            <a:xfrm>
              <a:off x="740321" y="3075064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Reproducing Kernels in Hilbert Spaces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Universal approximation theorem:</a:t>
              </a:r>
              <a:r>
                <a:rPr lang="en-US" sz="22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38D31A-3838-8F30-4D9D-A7C1BD49CD47}"/>
                </a:ext>
              </a:extLst>
            </p:cNvPr>
            <p:cNvSpPr txBox="1"/>
            <p:nvPr/>
          </p:nvSpPr>
          <p:spPr>
            <a:xfrm>
              <a:off x="10894234" y="3941341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[TRO '25]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F3D1562-FAD5-72E8-388B-C4608BE5F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8960" y="3474720"/>
              <a:ext cx="5961601" cy="82296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5652DB-F073-6484-37D7-2C713C5C37F4}"/>
              </a:ext>
            </a:extLst>
          </p:cNvPr>
          <p:cNvGrpSpPr/>
          <p:nvPr/>
        </p:nvGrpSpPr>
        <p:grpSpPr>
          <a:xfrm>
            <a:off x="740319" y="5358227"/>
            <a:ext cx="11451681" cy="804723"/>
            <a:chOff x="740319" y="5323937"/>
            <a:chExt cx="11451681" cy="8047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E7F132-1B54-9CAA-0849-E8083139ECE4}"/>
                </a:ext>
              </a:extLst>
            </p:cNvPr>
            <p:cNvSpPr txBox="1"/>
            <p:nvPr/>
          </p:nvSpPr>
          <p:spPr>
            <a:xfrm>
              <a:off x="740319" y="5323937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Observables: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3F1D3-6969-89DA-87BE-1BDEB5FB6EB6}"/>
                </a:ext>
              </a:extLst>
            </p:cNvPr>
            <p:cNvSpPr txBox="1"/>
            <p:nvPr/>
          </p:nvSpPr>
          <p:spPr>
            <a:xfrm>
              <a:off x="10894234" y="5759328"/>
              <a:ext cx="129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[ACC '25]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65F8631-0DFC-7502-7DDD-0825DCC4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3360" y="5458968"/>
              <a:ext cx="4464171" cy="630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90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E194-F9AB-54C9-CB24-3D100B4A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9D904C-E61E-4C5A-517F-EAED51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125833"/>
            <a:ext cx="11201416" cy="32518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E72202-D21F-659E-230A-E11C353F36CF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7C8B50-BE56-092A-4608-C4504B7ACBF1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5B977CC-FCA9-3EF4-53F7-FADB4D8A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52E8FBC-8995-5CDB-EB52-D2FA1C94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 with No Dynamic Regret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21090A-32B5-D2E6-E87B-7866E33C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864E3-7B9D-8A92-6947-87866045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709822"/>
            <a:ext cx="11201416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14230-461C-AD71-8525-8F39C3CA1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1369985"/>
            <a:ext cx="7772400" cy="2721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1B32A0-F896-30E7-ECEC-47F6F4B1F993}"/>
              </a:ext>
            </a:extLst>
          </p:cNvPr>
          <p:cNvSpPr txBox="1"/>
          <p:nvPr/>
        </p:nvSpPr>
        <p:spPr>
          <a:xfrm>
            <a:off x="6675120" y="2186986"/>
            <a:ext cx="31661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estimate of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A9C68C-BEAC-F9BC-6CD6-1AF8E466C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006" y="2357439"/>
            <a:ext cx="166686" cy="142874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AF440963-DCA8-0800-D9D9-8AFB865032C4}"/>
              </a:ext>
            </a:extLst>
          </p:cNvPr>
          <p:cNvSpPr/>
          <p:nvPr/>
        </p:nvSpPr>
        <p:spPr>
          <a:xfrm>
            <a:off x="5681272" y="1993692"/>
            <a:ext cx="1079292" cy="284813"/>
          </a:xfrm>
          <a:custGeom>
            <a:avLst/>
            <a:gdLst>
              <a:gd name="connsiteX0" fmla="*/ 0 w 1079292"/>
              <a:gd name="connsiteY0" fmla="*/ 0 h 284813"/>
              <a:gd name="connsiteX1" fmla="*/ 704538 w 1079292"/>
              <a:gd name="connsiteY1" fmla="*/ 74951 h 284813"/>
              <a:gd name="connsiteX2" fmla="*/ 1079292 w 1079292"/>
              <a:gd name="connsiteY2" fmla="*/ 284813 h 28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292" h="284813">
                <a:moveTo>
                  <a:pt x="0" y="0"/>
                </a:moveTo>
                <a:cubicBezTo>
                  <a:pt x="262328" y="13741"/>
                  <a:pt x="524656" y="27482"/>
                  <a:pt x="704538" y="74951"/>
                </a:cubicBezTo>
                <a:cubicBezTo>
                  <a:pt x="884420" y="122420"/>
                  <a:pt x="1001843" y="182380"/>
                  <a:pt x="1079292" y="284813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9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1629</Words>
  <Application>Microsoft Macintosh PowerPoint</Application>
  <PresentationFormat>Widescreen</PresentationFormat>
  <Paragraphs>265</Paragraphs>
  <Slides>31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Zhou, Hongyu</dc:creator>
  <cp:lastModifiedBy>Zhou, Hongyu</cp:lastModifiedBy>
  <cp:revision>28</cp:revision>
  <dcterms:created xsi:type="dcterms:W3CDTF">2025-06-25T14:14:16Z</dcterms:created>
  <dcterms:modified xsi:type="dcterms:W3CDTF">2025-06-29T02:59:57Z</dcterms:modified>
</cp:coreProperties>
</file>